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76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77" r:id="rId15"/>
    <p:sldId id="266" r:id="rId16"/>
    <p:sldId id="267" r:id="rId17"/>
    <p:sldId id="278" r:id="rId18"/>
    <p:sldId id="279" r:id="rId19"/>
    <p:sldId id="268" r:id="rId20"/>
    <p:sldId id="269" r:id="rId21"/>
    <p:sldId id="270" r:id="rId22"/>
    <p:sldId id="271" r:id="rId23"/>
    <p:sldId id="272" r:id="rId24"/>
    <p:sldId id="280" r:id="rId25"/>
    <p:sldId id="273" r:id="rId26"/>
    <p:sldId id="274" r:id="rId2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18.xml"/><Relationship Id="rId8" Type="http://schemas.openxmlformats.org/officeDocument/2006/relationships/slide" Target="../slides/slide17.xml"/><Relationship Id="rId7" Type="http://schemas.openxmlformats.org/officeDocument/2006/relationships/slide" Target="../slides/slide11.xml"/><Relationship Id="rId6" Type="http://schemas.openxmlformats.org/officeDocument/2006/relationships/slide" Target="../slides/slide9.xml"/><Relationship Id="rId5" Type="http://schemas.openxmlformats.org/officeDocument/2006/relationships/slide" Target="../slides/slide8.xml"/><Relationship Id="rId4" Type="http://schemas.openxmlformats.org/officeDocument/2006/relationships/slide" Target="../slides/slide6.xml"/><Relationship Id="rId3" Type="http://schemas.openxmlformats.org/officeDocument/2006/relationships/slide" Target="../slides/slide5.xml"/><Relationship Id="rId2" Type="http://schemas.openxmlformats.org/officeDocument/2006/relationships/image" Target="../media/image4.jpeg"/><Relationship Id="rId11" Type="http://schemas.openxmlformats.org/officeDocument/2006/relationships/slide" Target="../slides/slide23.xml"/><Relationship Id="rId10" Type="http://schemas.openxmlformats.org/officeDocument/2006/relationships/slide" Target="../slides/slide20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1bb33c17b50b92f8#tid=688207054e75f9000925cd6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c787a2f4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a3f30e7a8&amp;cid=a3f30e7a8&amp;vtp=1">
            <a:hlinkClick r:id="rId3" action="ppaction://hlinksldjump"/>
          </p:cNvPr>
          <p:cNvSpPr/>
          <p:nvPr/>
        </p:nvSpPr>
        <p:spPr>
          <a:xfrm>
            <a:off x="350215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deb427207&amp;cid=deb427207&amp;vtp=1">
            <a:hlinkClick r:id="rId4" action="ppaction://hlinksldjump"/>
          </p:cNvPr>
          <p:cNvSpPr/>
          <p:nvPr/>
        </p:nvSpPr>
        <p:spPr>
          <a:xfrm>
            <a:off x="407822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bc98890e9&amp;cid=bc98890e9&amp;vtp=1">
            <a:hlinkClick r:id="rId5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2b94185da&amp;cid=2b94185da&amp;vtp=1">
            <a:hlinkClick r:id="rId6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5ffd9e577&amp;cid=5ffd9e577&amp;vtp=1">
            <a:hlinkClick r:id="rId7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ce02df587&amp;cid=ce02df587&amp;vtp=1">
            <a:hlinkClick r:id="rId8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ad3571a13&amp;cid=ad3571a13&amp;vtp=1">
            <a:hlinkClick r:id="rId9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ed4a74518&amp;cid=ed4a74518&amp;vtp=1">
            <a:hlinkClick r:id="rId10" action="ppaction://hlinksldjump"/>
          </p:cNvPr>
          <p:cNvSpPr/>
          <p:nvPr/>
        </p:nvSpPr>
        <p:spPr>
          <a:xfrm>
            <a:off x="753465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22048cc73&amp;cid=22048cc73&amp;vtp=1">
            <a:hlinkClick r:id="rId11" action="ppaction://hlinksldjump"/>
          </p:cNvPr>
          <p:cNvSpPr/>
          <p:nvPr/>
        </p:nvSpPr>
        <p:spPr>
          <a:xfrm>
            <a:off x="811072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c787a2f4a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c787a2f4a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课时评价作业（十）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大堰河——我的保姆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14_1#2b94185da?pid=6603564f1&amp;color=0,0,0&amp;mp=1&amp;vtp=1&amp;bt=1&amp;bbb=1&amp;hb=1"/>
          <p:cNvSpPr/>
          <p:nvPr/>
        </p:nvSpPr>
        <p:spPr>
          <a:xfrm>
            <a:off x="612648" y="468000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关注修饰词这一语言元素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，对比不同文本中修饰词的使用及营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造氛围的效果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，理解其在表情达意上的作用。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9_1#5ffd9e577?pid=6603564f1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《大堰河——我的保姆》通过反复手法传递出真挚浓烈的情感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照这样的手法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，以“对教室窗边的绿萝的回忆”为主题，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创作一节诗歌，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表达你对校园生活的深刻记忆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30_1#5ffd9e577?pid=6603564f1&amp;color=0,0,0&amp;vtp=1&amp;bt=1&amp;bbb=1&amp;hb=1&amp;hla=1"/>
          <p:cNvSpPr/>
          <p:nvPr/>
        </p:nvSpPr>
        <p:spPr>
          <a:xfrm>
            <a:off x="612648" y="2375540"/>
            <a:ext cx="10963656" cy="317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教室窗边的绿萝啊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当清晨第一缕阳光爬上你的叶片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我正捧着课本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，在书声里与你并肩；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教室窗边的绿萝啊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当课间喧闹的欢笑掠过你的藤蔓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0_1#5ffd9e577?pid=6603564f1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9_1#5ffd9e577?pid=6603564f1&amp;color=0,0,0&amp;vtp=1&amp;bt=1&amp;bbb=1&amp;hb=1&amp;hla=1"/>
          <p:cNvSpPr/>
          <p:nvPr/>
        </p:nvSpPr>
        <p:spPr>
          <a:xfrm>
            <a:off x="612648" y="442600"/>
            <a:ext cx="10963656" cy="500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我总爱趴在桌上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，看你在微风中舒展腰肢；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教室窗边的绿萝啊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当考试时笔尖沙沙滑过纸面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你静默的身影是我在焦虑时最安心的陪伴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教室窗边的绿萝啊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当毕业的骊歌奏响离别的旋律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你垂落的气根缠绕着我整个青春的记忆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运用反复手法3分，主题明确3分，意象鲜明2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16_1#5ffd9e577?pid=6603564f1&amp;color=0,0,0&amp;vtp=1&amp;bt=1&amp;bbb=1&amp;hb=1"/>
          <p:cNvSpPr/>
          <p:nvPr/>
        </p:nvSpPr>
        <p:spPr>
          <a:xfrm>
            <a:off x="612648" y="468000"/>
            <a:ext cx="10963656" cy="12155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在仿写时要注意运用反复的手法，突出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“对教室窗边的绿萝的回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”的主题。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e4a06a03?pid=c787a2f4a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17_1#75268241d?pid=de4a06a03&amp;color=0,0,0&amp;vtp=1&amp;bbb=1"/>
          <p:cNvSpPr/>
          <p:nvPr/>
        </p:nvSpPr>
        <p:spPr>
          <a:xfrm>
            <a:off x="612648" y="118172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阅读下面的诗歌，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完成题目。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手推车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艾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青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在黄河流过的地域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在无数的枯干了的河底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手推车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以唯一的轮子</a:t>
            </a:r>
            <a:endParaRPr lang="en-US" altLang="zh-CN" sz="2800" dirty="0"/>
          </a:p>
          <a:p>
            <a:pPr algn="ctr"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7_1#75268241d?pid=de4a06a03&amp;color=0,0,0&amp;vtp=1&amp;bb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发出使阴暗的天穹痉挛的尖音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穿过寒冷与静寂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从这一个山脚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到那一个山脚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彻响着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北国人民的悲哀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在冰雪凝冻的日子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在贫穷的小村与小村之间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手推车</a:t>
            </a:r>
            <a:endParaRPr lang="en-US" altLang="zh-CN" sz="2800" dirty="0"/>
          </a:p>
          <a:p>
            <a:pPr algn="ctr"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7_1#75268241d?pid=de4a06a03&amp;color=0,0,0&amp;vtp=1&amp;bbb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以单独的轮子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刻画在灰黄土层上的深深的辙迹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穿过广阔与荒漠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从这一条路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到那一条路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交织着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北国人民的悲哀</a:t>
            </a:r>
            <a:endParaRPr lang="en-US" altLang="zh-CN" sz="2800" dirty="0"/>
          </a:p>
          <a:p>
            <a:pPr algn="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一九三八年初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#1.1.22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8_1#ce02df587?pid=75268241d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下列对这首诗相关内容的理解，不正确的一项是（3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9_1#ce02df587.bracket?pid=75268241d&amp;color=0,0,0&amp;vpa=5&amp;vtp=1"/>
          <p:cNvSpPr/>
          <p:nvPr/>
        </p:nvSpPr>
        <p:spPr>
          <a:xfrm>
            <a:off x="100463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18_2#ce02df587.choices?pid=75268241d&amp;color=0,0,0&amp;vtp=1&amp;bbb=1"/>
          <p:cNvSpPr/>
          <p:nvPr/>
        </p:nvSpPr>
        <p:spPr>
          <a:xfrm>
            <a:off x="612648" y="111067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这首诗表现了北方农民生活的艰难。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这首诗表现了北方农民劳作的艰辛。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这首诗表现了当时中国历史的停滞。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这首诗表现了我们中华民族的悲哀。</a:t>
            </a:r>
            <a:endParaRPr lang="en-US" altLang="zh-CN" sz="2800" dirty="0"/>
          </a:p>
        </p:txBody>
      </p:sp>
      <p:sp>
        <p:nvSpPr>
          <p:cNvPr id="5" name="QC_4_AS.20_1#ce02df587?pid=75268241d&amp;color=0,0,0&amp;vtp=1&amp;bbb=1&amp;hb=1"/>
          <p:cNvSpPr/>
          <p:nvPr/>
        </p:nvSpPr>
        <p:spPr>
          <a:xfrm>
            <a:off x="612648" y="3676078"/>
            <a:ext cx="10963656" cy="18632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“表现了当时中国历史的停滞”错误。手推车虽然沉重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，行进艰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难而缓慢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，但是从“发出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”“穿过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”“从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”“刻画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”等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，它一直在走，因此不能表现“当时中国历史的停滞”。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1_1#ad3571a13?pid=75268241d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下列对这首诗艺术特色的分析鉴赏，不正确的一项是（3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22_1#ad3571a13.bracket?pid=75268241d&amp;color=0,0,0&amp;vpa=6&amp;vtp=1"/>
          <p:cNvSpPr/>
          <p:nvPr/>
        </p:nvSpPr>
        <p:spPr>
          <a:xfrm>
            <a:off x="105797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21_2#ad3571a13.choices?pid=75268241d&amp;color=0,0,0&amp;vtp=1&amp;bbb=1&amp;hb=1"/>
          <p:cNvSpPr/>
          <p:nvPr/>
        </p:nvSpPr>
        <p:spPr>
          <a:xfrm>
            <a:off x="612648" y="1110678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诗人善于在生活中捕捉具体可感的形象——手推车，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进行艺术刻画，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传达自己独特的感受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诗中的手推车具有象征意义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，它是中华民族历史命运中深重灾难的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某个侧面的体现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诗歌以手推车为中心，从听觉、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视觉和触觉角度对手推车进行描写，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给人以强烈触动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诗歌上下两节结构相同，句式一致，有几个句子一模一样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，采用了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重章复沓的手法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3_1#ad3571a13?pid=75268241d&amp;color=0,0,0&amp;vtp=1&amp;bt=1&amp;bbb=1&amp;hb=1"/>
          <p:cNvSpPr/>
          <p:nvPr/>
        </p:nvSpPr>
        <p:spPr>
          <a:xfrm>
            <a:off x="612648" y="468000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“从听觉、视觉和触觉角度对手推车进行描写”错误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。对手推车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“轮子”“辙迹”的描写等内容是视觉角度，对手推车的“尖音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”的描写是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听觉角度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；诗歌没有从触觉角度对手推车进行描写。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130c8c24?pid=c787a2f4a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M_3_BD.1_1#9f4111952?pid=9130c8c24&amp;color=0,0,0&amp;vtp=1&amp;bbb=1"/>
          <p:cNvSpPr/>
          <p:nvPr/>
        </p:nvSpPr>
        <p:spPr>
          <a:xfrm>
            <a:off x="612648" y="1181724"/>
            <a:ext cx="10963656" cy="3144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阅读下面的诗歌，完成题目。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大堰河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是我的保姆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她的名字就是生她的村庄的名字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她是童养媳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大堰河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是我的保姆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9_1#ed4a74518?pid=75268241d&amp;color=0,0,0&amp;vtp=1&amp;bt=1&amp;bbb=1&amp;hb=1&amp;hltap=1"/>
          <p:cNvSpPr/>
          <p:nvPr/>
        </p:nvSpPr>
        <p:spPr>
          <a:xfrm>
            <a:off x="612648" y="468000"/>
            <a:ext cx="10963656" cy="37652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同《大堰河——我的保姆》一样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，这首诗体现了诗人新诗的自由性和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一致性特点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，请简要赏析。（4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30_1#ed4a74518?pid=75268241d&amp;color=0,0,0&amp;vtp=1&amp;bt=1&amp;bbb=1&amp;hb=1&amp;hla=1"/>
          <p:cNvSpPr/>
          <p:nvPr/>
        </p:nvSpPr>
        <p:spPr>
          <a:xfrm>
            <a:off x="612648" y="173546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体现了诗人新诗自由性的特点。如不讲究押韵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；每行诗的字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数不一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，少则三字，多则十几字。②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体现了诗人新诗一致性的特点。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运用重章复沓的手法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，诗歌上下两节句式一致，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有的句子完全相同；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上下两节结构相同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；每节诗都选取典型细节来表现主题。（每点2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5_1#ed4a74518?pid=75268241d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《大堰河——我的保姆》具有“自由性”的特点，即在押韵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、诗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句字数等方面自由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；同时，诗人的新诗又有“一致性”的特点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，如运用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反复手法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、选取典型的意象及生活细节等来表现主题。①在《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手推车》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这首诗中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，诗人并没有刻意去遵循押韵的要求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，诗行的韵脚较为自由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随意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，突破了韵律上的常规束缚，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展现出一种自由奔放的表达风格。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从每行诗歌的字数来看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，每行诗的字数参差不齐，跨度较大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，少则如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手推车”这般仅有三个字，多则如“发出使阴暗的天穹痉挛的尖音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”这般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有十几个字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。这种长短不一的诗行安排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，摆脱了传统诗歌在格式上整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5_1#ed4a74518?pid=75268241d&amp;color=0,0,0&amp;vtp=1&amp;bt=1&amp;bbb=1&amp;hb=1"/>
          <p:cNvSpPr/>
          <p:nvPr/>
        </p:nvSpPr>
        <p:spPr>
          <a:xfrm>
            <a:off x="612648" y="468000"/>
            <a:ext cx="10963656" cy="38066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齐划一的限制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，使诗歌在形式上更加自由灵动。②《手推车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》使用重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章复沓手法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，部分句子重复，强化了节奏，深化了情感。结构上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，上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下两节均先呈现环境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，再写手推车的动作或痕迹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，最后写北国人民的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悲哀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，层次清晰。且每节都选取典型细节，如上节写手推车尖音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，下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节写手推车辙迹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，都有力地展现了人民的悲哀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，使诗歌在内在逻辑与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主题呈现上保持高度一致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，彰显独特艺术魅力。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9_1#22048cc73?pid=75268241d&amp;color=0,0,0&amp;vtp=1&amp;bt=1&amp;bbb=1&amp;hb=1&amp;hltap=1"/>
          <p:cNvSpPr/>
          <p:nvPr/>
        </p:nvSpPr>
        <p:spPr>
          <a:xfrm>
            <a:off x="612648" y="468000"/>
            <a:ext cx="10963656" cy="57750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诗中画横线的句子运用了怎样的表达技巧？有何表达效果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？试加以赏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30_1#22048cc73?pid=75268241d&amp;color=0,0,0&amp;vtp=1&amp;bt=1&amp;bbb=1&amp;hb=1&amp;hla=1"/>
          <p:cNvSpPr/>
          <p:nvPr/>
        </p:nvSpPr>
        <p:spPr>
          <a:xfrm>
            <a:off x="612648" y="1505082"/>
            <a:ext cx="10963656" cy="47351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运用拟人的修辞手法。用“痉挛”来写天穹，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采用了拟人手法，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写出了手推车因为自身负载的沉重以及行进的艰难，从而发出响亮而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又刺耳的声音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。②以虚写实。“寒冷”“静寂”“广阔”“荒漠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”以无形写有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，以虚写实，写出了手推车所经之地的特点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，暗示了手推车行进的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艰难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。③选取典型细节。以“尖音”和“辙迹”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这两个细节来写手推车，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真实地再现了手推车前进时的艰难情况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，突出了北国人民的悲哀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。④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选用富有立体感的词语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。如“尖音”“灰黄土层”“深深”“辙迹”等，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声、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色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、形兼备，既表现了空间背景，又暗示了沉重、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压抑的社会背景，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突出了手推车行进的艰难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。（每点2分，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答出三点即可）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7_1#22048cc73?pid=75268241d&amp;color=0,0,0&amp;mp=1&amp;vtp=1&amp;bt=1&amp;bbb=1&amp;hb=1"/>
          <p:cNvSpPr/>
          <p:nvPr/>
        </p:nvSpPr>
        <p:spPr>
          <a:xfrm>
            <a:off x="612648" y="468000"/>
            <a:ext cx="10963656" cy="101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本题为诗歌表达技巧赏析题，需从修辞手法、描写手法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、用词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特点等角度切入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，分析技巧的表达效果。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2#9f4111952?pid=9130c8c24&amp;color=0,0,0&amp;vtp=1&amp;bt=1&amp;bb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我是地主的儿子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也是吃了大堰河的奶而长大了的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大堰河的儿子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大堰河以养育我而养育她的家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是吃了你的奶而被养育了的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大堰河啊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我的保姆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大堰河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今天我看到雪使我想起了你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你的被雪压着的草盖的坟墓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2#9f4111952?pid=9130c8c24&amp;color=0,0,0&amp;vtp=1&amp;bt=1&amp;bbb=1"/>
          <p:cNvSpPr/>
          <p:nvPr/>
        </p:nvSpPr>
        <p:spPr>
          <a:xfrm>
            <a:off x="612648" y="468000"/>
            <a:ext cx="10963656" cy="2499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你的关闭了的故居檐头的枯死的瓦菲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你的被典押了的一丈平方的园地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你的门前的长了青苔的石椅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大堰河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今天我看到雪使我想起了你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#1.2.11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9_1#a3f30e7a8?pid=9f4111952&amp;color=0,0,0&amp;vtp=1&amp;bt=1&amp;bbb=1&amp;hb=1&amp;hltap=1"/>
          <p:cNvSpPr/>
          <p:nvPr/>
        </p:nvSpPr>
        <p:spPr>
          <a:xfrm>
            <a:off x="612648" y="468000"/>
            <a:ext cx="10963656" cy="37652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诗中“大堰河，是我的保姆”多次出现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，从语句的重复运用与情感渲染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的关联角度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，说明其表达效果。（4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31_1#a3f30e7a8?pid=9f4111952&amp;color=0,0,0&amp;vtp=1&amp;bbb=1"/>
          <p:cNvSpPr/>
          <p:nvPr/>
        </p:nvSpPr>
        <p:spPr>
          <a:xfrm>
            <a:off x="612648" y="424396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语句重复是诗歌常见手法，关键要明确其与情感渲染的关系。</a:t>
            </a:r>
            <a:endParaRPr lang="en-US" altLang="zh-CN" sz="2800" dirty="0"/>
          </a:p>
        </p:txBody>
      </p:sp>
      <p:sp>
        <p:nvSpPr>
          <p:cNvPr id="4" name="QB_4_AN.30_1#a3f30e7a8?pid=9f4111952&amp;color=0,0,0&amp;vtp=1&amp;bt=1&amp;bbb=1&amp;hb=1&amp;hla=1"/>
          <p:cNvSpPr/>
          <p:nvPr/>
        </p:nvSpPr>
        <p:spPr>
          <a:xfrm>
            <a:off x="612648" y="173546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加深读者对大堰河身份的认知，强化“我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”与大堰河之间紧密的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。②使情感层层叠加，逐步将“我”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对大堰河的深厚情感推向高潮，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让读者深切感受到大堰河在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“我”生命中不可替代的地位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，使诗歌的情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感表达更具感染力和冲击力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9_1#deb427207?pid=9f4111952&amp;color=0,0,0&amp;vtp=1&amp;bt=1&amp;bbb=1&amp;hb=1&amp;hltap=1"/>
          <p:cNvSpPr/>
          <p:nvPr/>
        </p:nvSpPr>
        <p:spPr>
          <a:xfrm>
            <a:off x="612648" y="468000"/>
            <a:ext cx="10963656" cy="45685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请从结构与内涵的角度，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阐释画线句中作者强调双重身份的意图。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31_1#deb427207?pid=9f4111952&amp;color=0,0,0&amp;vtp=1&amp;bbb=1&amp;hb=1"/>
          <p:cNvSpPr/>
          <p:nvPr/>
        </p:nvSpPr>
        <p:spPr>
          <a:xfrm>
            <a:off x="612648" y="5082164"/>
            <a:ext cx="10963656" cy="11047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解答本题，需先指出结构，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再深入挖掘不同身份背后的内涵，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从而明确作者意图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4_AN.30_1#deb427207?pid=9f4111952&amp;color=0,0,0&amp;vtp=1&amp;bt=1&amp;bbb=1&amp;hb=1&amp;hla=1"/>
          <p:cNvSpPr/>
          <p:nvPr/>
        </p:nvSpPr>
        <p:spPr>
          <a:xfrm>
            <a:off x="612648" y="1607444"/>
            <a:ext cx="10963656" cy="3427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采用并列句式，将“地主的儿子”和“大堰河的儿子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”两种身份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并列表述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。“地主的儿子”表明作者的出身，物质条件相对优渥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；“大堰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河的儿子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”突出作者在情感与精神上对大堰河的归属感。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②作者通过这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种句式结构强调双重身份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既体现出对自己地主家庭出身的复杂态度，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又突出大堰河养育之恩对自己的深刻影响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使诗歌的情感表达更丰富、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深沉且复杂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_1#6603564f1?pid=9130c8c24&amp;color=0,0,0&amp;vtp=1&amp;bt=1&amp;bbb=1&amp;hb=1"/>
          <p:cNvSpPr/>
          <p:nvPr/>
        </p:nvSpPr>
        <p:spPr>
          <a:xfrm>
            <a:off x="612648" y="466344"/>
            <a:ext cx="10963656" cy="44398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在宁静乡村的小河畔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一座老旧的磨坊孤独地矗立着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磨坊的外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石灰层大片脱落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露出内里粗糙不平的砖石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墙缝间顽强地生长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着几株枯黄的杂草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那扇木质的大门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木板干裂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缝隙清晰可见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上的铜锁早已失去光泽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锈迹斑斑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轻轻一碰便发出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嘎吱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的声响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走进磨坊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头顶的横梁布满灰尘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有几处甚至出现了蛀洞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角落里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是一台古老的石磨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磨盘上刻痕累累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旁边散落着几根断裂的推杆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_1#bc98890e9?pid=6603564f1&amp;color=0,0,0&amp;vtp=1&amp;bt=1&amp;bbb=1&amp;hb=1"/>
          <p:cNvSpPr/>
          <p:nvPr/>
        </p:nvSpPr>
        <p:spPr>
          <a:xfrm>
            <a:off x="612648" y="468000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53710" algn="l"/>
              </a:tabLst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文中“锈迹斑斑”的“斑”字易错，请将以下词语中的“b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字补充完整。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  <a:tabLst>
                <a:tab pos="555371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  <a:tabLst>
                <a:tab pos="555371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)师回朝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②色彩(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斓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55371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)弄是非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发奖状</a:t>
            </a:r>
            <a:endParaRPr lang="en-US" altLang="zh-CN" sz="2800" dirty="0"/>
          </a:p>
        </p:txBody>
      </p:sp>
      <p:sp>
        <p:nvSpPr>
          <p:cNvPr id="3" name="QB_4_AN.8_1#bc98890e9.bracket?pid=6603564f1&amp;color=0,0,0&amp;vpa=1&amp;vtp=1"/>
          <p:cNvSpPr/>
          <p:nvPr/>
        </p:nvSpPr>
        <p:spPr>
          <a:xfrm>
            <a:off x="1105566" y="1771020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班</a:t>
            </a:r>
            <a:endParaRPr lang="en-US" altLang="zh-CN" sz="2800" dirty="0"/>
          </a:p>
        </p:txBody>
      </p:sp>
      <p:sp>
        <p:nvSpPr>
          <p:cNvPr id="4" name="QB_4_AN.9_1#bc98890e9.bracket?pid=6603564f1&amp;color=0,0,0&amp;vpa=2&amp;vtp=1"/>
          <p:cNvSpPr/>
          <p:nvPr/>
        </p:nvSpPr>
        <p:spPr>
          <a:xfrm>
            <a:off x="7370476" y="1771020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斑</a:t>
            </a:r>
            <a:endParaRPr lang="en-US" altLang="zh-CN" sz="2800" dirty="0"/>
          </a:p>
        </p:txBody>
      </p:sp>
      <p:sp>
        <p:nvSpPr>
          <p:cNvPr id="5" name="QB_4_AN.10_1#bc98890e9.bracket?pid=6603564f1&amp;color=0,0,0&amp;vpa=3&amp;vtp=1"/>
          <p:cNvSpPr/>
          <p:nvPr/>
        </p:nvSpPr>
        <p:spPr>
          <a:xfrm>
            <a:off x="1105566" y="2397765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搬</a:t>
            </a:r>
            <a:endParaRPr lang="en-US" altLang="zh-CN" sz="2800" dirty="0"/>
          </a:p>
        </p:txBody>
      </p:sp>
      <p:sp>
        <p:nvSpPr>
          <p:cNvPr id="6" name="QB_4_AN.11_1#bc98890e9.bracket?pid=6603564f1&amp;color=0,0,0&amp;vpa=4&amp;vtp=1"/>
          <p:cNvSpPr/>
          <p:nvPr/>
        </p:nvSpPr>
        <p:spPr>
          <a:xfrm>
            <a:off x="6659276" y="2397765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颁</a:t>
            </a:r>
            <a:endParaRPr lang="en-US" altLang="zh-CN" sz="2800" dirty="0"/>
          </a:p>
        </p:txBody>
      </p:sp>
      <p:sp>
        <p:nvSpPr>
          <p:cNvPr id="7" name="QB_4_AN.12_1#bc98890e9?pid=6603564f1&amp;color=0,0,0&amp;vtp=1&amp;bbb=1"/>
          <p:cNvSpPr/>
          <p:nvPr/>
        </p:nvSpPr>
        <p:spPr>
          <a:xfrm>
            <a:off x="612648" y="302501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（每空0.5分）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9_1#2b94185da?pid=6603564f1&amp;color=0,0,0&amp;vtp=1&amp;bt=1&amp;bbb=1&amp;hb=1&amp;hltap=1"/>
          <p:cNvSpPr/>
          <p:nvPr/>
        </p:nvSpPr>
        <p:spPr>
          <a:xfrm>
            <a:off x="612648" y="468000"/>
            <a:ext cx="10963656" cy="57083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从语言运用角度看，这段对乡村磨坊的描写与《大堰河——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我的保姆》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在修饰词的使用上有何相似之处？文中的这些修饰词对营造氛围起到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了怎样的作用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30_1#2b94185da?pid=6603564f1&amp;color=0,0,0&amp;vtp=1&amp;bt=1&amp;bbb=1&amp;hb=1&amp;hla=1"/>
          <p:cNvSpPr/>
          <p:nvPr/>
        </p:nvSpPr>
        <p:spPr>
          <a:xfrm>
            <a:off x="612648" y="2375540"/>
            <a:ext cx="10963656" cy="373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1）相似之处：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都大量使用了细致且具有衰败感的修饰词。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2分）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2）作用：这些修饰词如同《大堰河——我的保姆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》中对大堰河生活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环境的描写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，营造出一种破败、陈旧、沧桑的氛围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，让读者深切感受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到磨坊历经时光冲刷后的落寞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传递出对往昔事物变迁的感慨。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5749</Words>
  <Application>WPS 演示</Application>
  <PresentationFormat>宽屏</PresentationFormat>
  <Paragraphs>255</Paragraphs>
  <Slides>24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3</cp:revision>
  <dcterms:created xsi:type="dcterms:W3CDTF">2025-07-25T04:20:00Z</dcterms:created>
  <dcterms:modified xsi:type="dcterms:W3CDTF">2025-09-04T02:40:57Z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E063052CAB334C3AAA03524C9202A5F0_12</vt:lpwstr>
  </property>
  <property fmtid="{D5CDD505-2E9C-101B-9397-08002B2CF9AE}" pid="3" name="KSOProductBuildVer">
    <vt:lpwstr>2052-12.1.0.22529</vt:lpwstr>
  </property>
</Properties>
</file>